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74" r:id="rId3"/>
    <p:sldId id="270" r:id="rId4"/>
    <p:sldId id="265" r:id="rId5"/>
    <p:sldId id="269" r:id="rId6"/>
    <p:sldId id="267" r:id="rId7"/>
    <p:sldId id="260" r:id="rId8"/>
    <p:sldId id="266" r:id="rId9"/>
    <p:sldId id="272" r:id="rId10"/>
    <p:sldId id="273" r:id="rId11"/>
    <p:sldId id="263" r:id="rId12"/>
    <p:sldId id="276" r:id="rId13"/>
    <p:sldId id="256" r:id="rId14"/>
    <p:sldId id="275" r:id="rId15"/>
    <p:sldId id="277" r:id="rId16"/>
    <p:sldId id="278" r:id="rId17"/>
  </p:sldIdLst>
  <p:sldSz cx="4319588" cy="4319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0505"/>
    <a:srgbClr val="111111"/>
    <a:srgbClr val="222222"/>
    <a:srgbClr val="090909"/>
    <a:srgbClr val="18212A"/>
    <a:srgbClr val="252525"/>
    <a:srgbClr val="B0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7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969" y="706933"/>
            <a:ext cx="3671650" cy="1503857"/>
          </a:xfrm>
        </p:spPr>
        <p:txBody>
          <a:bodyPr anchor="b"/>
          <a:lstStyle>
            <a:lvl1pPr algn="ctr"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949" y="2268784"/>
            <a:ext cx="3239691" cy="1042900"/>
          </a:xfrm>
        </p:spPr>
        <p:txBody>
          <a:bodyPr/>
          <a:lstStyle>
            <a:lvl1pPr marL="0" indent="0" algn="ctr">
              <a:buNone/>
              <a:defRPr sz="1134"/>
            </a:lvl1pPr>
            <a:lvl2pPr marL="215981" indent="0" algn="ctr">
              <a:buNone/>
              <a:defRPr sz="945"/>
            </a:lvl2pPr>
            <a:lvl3pPr marL="431963" indent="0" algn="ctr">
              <a:buNone/>
              <a:defRPr sz="850"/>
            </a:lvl3pPr>
            <a:lvl4pPr marL="647944" indent="0" algn="ctr">
              <a:buNone/>
              <a:defRPr sz="756"/>
            </a:lvl4pPr>
            <a:lvl5pPr marL="863925" indent="0" algn="ctr">
              <a:buNone/>
              <a:defRPr sz="756"/>
            </a:lvl5pPr>
            <a:lvl6pPr marL="1079906" indent="0" algn="ctr">
              <a:buNone/>
              <a:defRPr sz="756"/>
            </a:lvl6pPr>
            <a:lvl7pPr marL="1295888" indent="0" algn="ctr">
              <a:buNone/>
              <a:defRPr sz="756"/>
            </a:lvl7pPr>
            <a:lvl8pPr marL="1511869" indent="0" algn="ctr">
              <a:buNone/>
              <a:defRPr sz="756"/>
            </a:lvl8pPr>
            <a:lvl9pPr marL="1727850" indent="0" algn="ctr">
              <a:buNone/>
              <a:defRPr sz="75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372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2929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91205" y="229978"/>
            <a:ext cx="931411" cy="36606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6972" y="229978"/>
            <a:ext cx="2740239" cy="36606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0175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4306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22" y="1076899"/>
            <a:ext cx="3725645" cy="1796828"/>
          </a:xfrm>
        </p:spPr>
        <p:txBody>
          <a:bodyPr anchor="b"/>
          <a:lstStyle>
            <a:lvl1pPr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22" y="2890725"/>
            <a:ext cx="3725645" cy="944910"/>
          </a:xfrm>
        </p:spPr>
        <p:txBody>
          <a:bodyPr/>
          <a:lstStyle>
            <a:lvl1pPr marL="0" indent="0">
              <a:buNone/>
              <a:defRPr sz="1134">
                <a:solidFill>
                  <a:schemeClr val="tx1"/>
                </a:solidFill>
              </a:defRPr>
            </a:lvl1pPr>
            <a:lvl2pPr marL="215981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2pPr>
            <a:lvl3pPr marL="431963" indent="0">
              <a:buNone/>
              <a:defRPr sz="850">
                <a:solidFill>
                  <a:schemeClr val="tx1">
                    <a:tint val="75000"/>
                  </a:schemeClr>
                </a:solidFill>
              </a:defRPr>
            </a:lvl3pPr>
            <a:lvl4pPr marL="647944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4pPr>
            <a:lvl5pPr marL="863925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5pPr>
            <a:lvl6pPr marL="1079906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6pPr>
            <a:lvl7pPr marL="1295888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7pPr>
            <a:lvl8pPr marL="1511869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8pPr>
            <a:lvl9pPr marL="1727850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5688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6972" y="1149890"/>
            <a:ext cx="1835825" cy="27407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86791" y="1149890"/>
            <a:ext cx="1835825" cy="27407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7171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29979"/>
            <a:ext cx="3725645" cy="8349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535" y="1058899"/>
            <a:ext cx="1827388" cy="51895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535" y="1577849"/>
            <a:ext cx="1827388" cy="23207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86791" y="1058899"/>
            <a:ext cx="1836388" cy="51895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86791" y="1577849"/>
            <a:ext cx="1836388" cy="23207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4203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9624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3007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87972"/>
            <a:ext cx="1393180" cy="1007904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6388" y="621942"/>
            <a:ext cx="2186791" cy="3069707"/>
          </a:xfrm>
        </p:spPr>
        <p:txBody>
          <a:bodyPr/>
          <a:lstStyle>
            <a:lvl1pPr>
              <a:defRPr sz="1512"/>
            </a:lvl1pPr>
            <a:lvl2pPr>
              <a:defRPr sz="1323"/>
            </a:lvl2pPr>
            <a:lvl3pPr>
              <a:defRPr sz="1134"/>
            </a:lvl3pPr>
            <a:lvl4pPr>
              <a:defRPr sz="945"/>
            </a:lvl4pPr>
            <a:lvl5pPr>
              <a:defRPr sz="945"/>
            </a:lvl5pPr>
            <a:lvl6pPr>
              <a:defRPr sz="945"/>
            </a:lvl6pPr>
            <a:lvl7pPr>
              <a:defRPr sz="945"/>
            </a:lvl7pPr>
            <a:lvl8pPr>
              <a:defRPr sz="945"/>
            </a:lvl8pPr>
            <a:lvl9pPr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295877"/>
            <a:ext cx="1393180" cy="2400771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9626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87972"/>
            <a:ext cx="1393180" cy="1007904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36388" y="621942"/>
            <a:ext cx="2186791" cy="3069707"/>
          </a:xfrm>
        </p:spPr>
        <p:txBody>
          <a:bodyPr anchor="t"/>
          <a:lstStyle>
            <a:lvl1pPr marL="0" indent="0">
              <a:buNone/>
              <a:defRPr sz="1512"/>
            </a:lvl1pPr>
            <a:lvl2pPr marL="215981" indent="0">
              <a:buNone/>
              <a:defRPr sz="1323"/>
            </a:lvl2pPr>
            <a:lvl3pPr marL="431963" indent="0">
              <a:buNone/>
              <a:defRPr sz="1134"/>
            </a:lvl3pPr>
            <a:lvl4pPr marL="647944" indent="0">
              <a:buNone/>
              <a:defRPr sz="945"/>
            </a:lvl4pPr>
            <a:lvl5pPr marL="863925" indent="0">
              <a:buNone/>
              <a:defRPr sz="945"/>
            </a:lvl5pPr>
            <a:lvl6pPr marL="1079906" indent="0">
              <a:buNone/>
              <a:defRPr sz="945"/>
            </a:lvl6pPr>
            <a:lvl7pPr marL="1295888" indent="0">
              <a:buNone/>
              <a:defRPr sz="945"/>
            </a:lvl7pPr>
            <a:lvl8pPr marL="1511869" indent="0">
              <a:buNone/>
              <a:defRPr sz="945"/>
            </a:lvl8pPr>
            <a:lvl9pPr marL="1727850" indent="0">
              <a:buNone/>
              <a:defRPr sz="94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295877"/>
            <a:ext cx="1393180" cy="2400771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6274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6972" y="229979"/>
            <a:ext cx="3725645" cy="834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972" y="1149890"/>
            <a:ext cx="3725645" cy="2740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6972" y="4003619"/>
            <a:ext cx="971907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BA028-13A7-46EA-A33F-BA47DA54E008}" type="datetimeFigureOut">
              <a:rPr lang="en-CA" smtClean="0"/>
              <a:t>2020-05-10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0864" y="4003619"/>
            <a:ext cx="1457861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50709" y="4003619"/>
            <a:ext cx="971907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782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1963" rtl="0" eaLnBrk="1" latinLnBrk="0" hangingPunct="1">
        <a:lnSpc>
          <a:spcPct val="90000"/>
        </a:lnSpc>
        <a:spcBef>
          <a:spcPct val="0"/>
        </a:spcBef>
        <a:buNone/>
        <a:defRPr sz="20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7991" indent="-107991" algn="l" defTabSz="431963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23972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39953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55934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971916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187897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403878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619860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835841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1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2pPr>
      <a:lvl3pPr marL="431963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3pPr>
      <a:lvl4pPr marL="647944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863925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079906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295888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511869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72785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1.wdp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sitting, indoor&#10;&#10;Description automatically generated">
            <a:extLst>
              <a:ext uri="{FF2B5EF4-FFF2-40B4-BE49-F238E27FC236}">
                <a16:creationId xmlns:a16="http://schemas.microsoft.com/office/drawing/2014/main" id="{236A09DE-49AF-429C-A9D0-B8D1680226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97" r="15237"/>
          <a:stretch/>
        </p:blipFill>
        <p:spPr>
          <a:xfrm>
            <a:off x="0" y="-1"/>
            <a:ext cx="4319588" cy="4319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4272FD-ED33-4292-9F9D-1B1F6D9A2A8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762" y="108468"/>
            <a:ext cx="2141647" cy="2340000"/>
          </a:xfrm>
          <a:prstGeom prst="rect">
            <a:avLst/>
          </a:prstGeom>
          <a:ln>
            <a:noFill/>
          </a:ln>
          <a:effectLst>
            <a:innerShdw blurRad="76200">
              <a:prstClr val="black"/>
            </a:inn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3EA9D4-4E29-47E7-ACBA-6AC41ACB630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2386206" y="1654792"/>
            <a:ext cx="1933930" cy="1872000"/>
          </a:xfrm>
          <a:prstGeom prst="rect">
            <a:avLst/>
          </a:prstGeom>
          <a:ln>
            <a:noFill/>
          </a:ln>
          <a:effectLst>
            <a:innerShdw blurRad="76200">
              <a:prstClr val="black"/>
            </a:innerShdw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3B9FFBC-6085-4553-A22D-A7F41F4F68F5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836D31-BE63-49B5-AC3C-594DC202BA29}"/>
              </a:ext>
            </a:extLst>
          </p:cNvPr>
          <p:cNvSpPr txBox="1"/>
          <p:nvPr/>
        </p:nvSpPr>
        <p:spPr>
          <a:xfrm>
            <a:off x="137762" y="3703289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Evaluating Intra-Articular Joint Pressure Using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2179154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ir of legs wearing black shoes&#10;&#10;Description automatically generated">
            <a:extLst>
              <a:ext uri="{FF2B5EF4-FFF2-40B4-BE49-F238E27FC236}">
                <a16:creationId xmlns:a16="http://schemas.microsoft.com/office/drawing/2014/main" id="{B55559F3-2063-43E0-973B-F5C6286FF3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276" b="2360"/>
          <a:stretch/>
        </p:blipFill>
        <p:spPr>
          <a:xfrm>
            <a:off x="0" y="0"/>
            <a:ext cx="4319588" cy="35995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F3A642-2D9F-4609-A6EC-7535FE5847EB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EE6B2-1355-459A-89C3-FF792E34BEF7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Custom Orthotics on Legs and Feet Biomechanics</a:t>
            </a:r>
          </a:p>
        </p:txBody>
      </p:sp>
    </p:spTree>
    <p:extLst>
      <p:ext uri="{BB962C8B-B14F-4D97-AF65-F5344CB8AC3E}">
        <p14:creationId xmlns:p14="http://schemas.microsoft.com/office/powerpoint/2010/main" val="1739753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5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7DC93E-CDE7-4D11-9055-3BB2A0144FD7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E1748-D1AB-48DB-862B-9DE6382C8E76}"/>
              </a:ext>
            </a:extLst>
          </p:cNvPr>
          <p:cNvSpPr txBox="1"/>
          <p:nvPr/>
        </p:nvSpPr>
        <p:spPr>
          <a:xfrm>
            <a:off x="1" y="3796368"/>
            <a:ext cx="325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85000"/>
                    <a:lumOff val="1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Developed a protocol to assess soft tissues properties using medical imaging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B32C15-F404-48DC-8B46-5F302A4B0F07}"/>
              </a:ext>
            </a:extLst>
          </p:cNvPr>
          <p:cNvSpPr txBox="1"/>
          <p:nvPr/>
        </p:nvSpPr>
        <p:spPr>
          <a:xfrm>
            <a:off x="3257927" y="3959588"/>
            <a:ext cx="106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b="1" dirty="0">
                <a:solidFill>
                  <a:schemeClr val="bg2">
                    <a:lumMod val="10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FCFFD-B604-4FB4-BC01-E61947304388}"/>
              </a:ext>
            </a:extLst>
          </p:cNvPr>
          <p:cNvSpPr txBox="1"/>
          <p:nvPr/>
        </p:nvSpPr>
        <p:spPr>
          <a:xfrm>
            <a:off x="0" y="3599588"/>
            <a:ext cx="3257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SOFT TISSUES PROPERTIES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E5846-FD5C-4D47-A4E1-A81B5EED7C34}"/>
              </a:ext>
            </a:extLst>
          </p:cNvPr>
          <p:cNvSpPr txBox="1"/>
          <p:nvPr/>
        </p:nvSpPr>
        <p:spPr>
          <a:xfrm>
            <a:off x="3257928" y="3599588"/>
            <a:ext cx="1061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Academic</a:t>
            </a:r>
          </a:p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Publication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4181BA-0A8C-4FCE-8878-2D8C8EC07C0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0CA495-61FA-4A29-91BD-F5A98A815A6C}"/>
              </a:ext>
            </a:extLst>
          </p:cNvPr>
          <p:cNvSpPr txBox="1"/>
          <p:nvPr/>
        </p:nvSpPr>
        <p:spPr>
          <a:xfrm>
            <a:off x="136454" y="3702398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Motion Capture Enhancement using Recurrent Neural Network and Long Short Term Memory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E27AD1-FA89-473D-9B48-3F8710BD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4325"/>
            <a:ext cx="4319588" cy="363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73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8918B2A-7C98-4366-ABEE-4CFB65D7D2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</a:extLst>
          </a:blip>
          <a:srcRect l="36839" t="5589" r="37941" b="10286"/>
          <a:stretch/>
        </p:blipFill>
        <p:spPr>
          <a:xfrm>
            <a:off x="0" y="79343"/>
            <a:ext cx="4319587" cy="42402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7DC93E-CDE7-4D11-9055-3BB2A0144FD7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E1748-D1AB-48DB-862B-9DE6382C8E76}"/>
              </a:ext>
            </a:extLst>
          </p:cNvPr>
          <p:cNvSpPr txBox="1"/>
          <p:nvPr/>
        </p:nvSpPr>
        <p:spPr>
          <a:xfrm>
            <a:off x="1" y="3796368"/>
            <a:ext cx="325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85000"/>
                    <a:lumOff val="1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Developed a protocol to assess soft tissues properties using medical imaging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B32C15-F404-48DC-8B46-5F302A4B0F07}"/>
              </a:ext>
            </a:extLst>
          </p:cNvPr>
          <p:cNvSpPr txBox="1"/>
          <p:nvPr/>
        </p:nvSpPr>
        <p:spPr>
          <a:xfrm>
            <a:off x="3257927" y="3959588"/>
            <a:ext cx="106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b="1" dirty="0">
                <a:solidFill>
                  <a:schemeClr val="bg2">
                    <a:lumMod val="10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FCFFD-B604-4FB4-BC01-E61947304388}"/>
              </a:ext>
            </a:extLst>
          </p:cNvPr>
          <p:cNvSpPr txBox="1"/>
          <p:nvPr/>
        </p:nvSpPr>
        <p:spPr>
          <a:xfrm>
            <a:off x="0" y="3599588"/>
            <a:ext cx="3257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SOFT TISSUES PROPERTIES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E5846-FD5C-4D47-A4E1-A81B5EED7C34}"/>
              </a:ext>
            </a:extLst>
          </p:cNvPr>
          <p:cNvSpPr txBox="1"/>
          <p:nvPr/>
        </p:nvSpPr>
        <p:spPr>
          <a:xfrm>
            <a:off x="3257928" y="3599588"/>
            <a:ext cx="1061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Academic</a:t>
            </a:r>
          </a:p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Publication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4181BA-0A8C-4FCE-8878-2D8C8EC07C0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0CA495-61FA-4A29-91BD-F5A98A815A6C}"/>
              </a:ext>
            </a:extLst>
          </p:cNvPr>
          <p:cNvSpPr txBox="1"/>
          <p:nvPr/>
        </p:nvSpPr>
        <p:spPr>
          <a:xfrm>
            <a:off x="136454" y="3702398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Assessing Soft Tissues Properties Using Contrast Enhanced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1645779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 open computer sitting on a table&#10;&#10;Description automatically generated">
            <a:extLst>
              <a:ext uri="{FF2B5EF4-FFF2-40B4-BE49-F238E27FC236}">
                <a16:creationId xmlns:a16="http://schemas.microsoft.com/office/drawing/2014/main" id="{A15E544D-9D6A-48E1-AD88-8BCBAB6DAD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20" b="10612"/>
          <a:stretch/>
        </p:blipFill>
        <p:spPr>
          <a:xfrm>
            <a:off x="-1" y="0"/>
            <a:ext cx="4319588" cy="35995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136454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Development of an Image Annotation Tool for Algorithm Performance Assessment 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5224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Real vs. Fake News Classification using</a:t>
            </a:r>
          </a:p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Natural Language Processing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7" name="Picture 6" descr="A close up of a newspaper&#10;&#10;Description automatically generated">
            <a:extLst>
              <a:ext uri="{FF2B5EF4-FFF2-40B4-BE49-F238E27FC236}">
                <a16:creationId xmlns:a16="http://schemas.microsoft.com/office/drawing/2014/main" id="{4B2F0B0B-4165-4687-84F9-E4F40E0B7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48"/>
          <a:stretch/>
        </p:blipFill>
        <p:spPr>
          <a:xfrm>
            <a:off x="0" y="0"/>
            <a:ext cx="4319587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64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picture containing water, outdoor, wave, man&#10;&#10;Description automatically generated">
            <a:extLst>
              <a:ext uri="{FF2B5EF4-FFF2-40B4-BE49-F238E27FC236}">
                <a16:creationId xmlns:a16="http://schemas.microsoft.com/office/drawing/2014/main" id="{16C86872-A981-4E02-90BF-635B01CA7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7" y="0"/>
            <a:ext cx="4339942" cy="3632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Predicting Ocean Water Temperature using</a:t>
            </a:r>
          </a:p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Linear Regression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1646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kg, Heartbeat, Frequency, Pulse, Healthcare, Medicine">
            <a:extLst>
              <a:ext uri="{FF2B5EF4-FFF2-40B4-BE49-F238E27FC236}">
                <a16:creationId xmlns:a16="http://schemas.microsoft.com/office/drawing/2014/main" id="{35355B33-A5F5-48A1-9AD5-BB16F0B6B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68" y="0"/>
            <a:ext cx="4337755" cy="363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Predicting Risk of Coronary Heart Disease</a:t>
            </a:r>
          </a:p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using Logistic Regression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E44E88-1399-4E4E-A2E2-C6C8C76111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Diffused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7494" b="8013"/>
          <a:stretch/>
        </p:blipFill>
        <p:spPr>
          <a:xfrm>
            <a:off x="197288" y="44129"/>
            <a:ext cx="3923421" cy="348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88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, floor&#10;&#10;Description automatically generated">
            <a:extLst>
              <a:ext uri="{FF2B5EF4-FFF2-40B4-BE49-F238E27FC236}">
                <a16:creationId xmlns:a16="http://schemas.microsoft.com/office/drawing/2014/main" id="{5CB61149-E31E-4A89-89EC-985A0543DD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8" t="672" r="43419" b="25920"/>
          <a:stretch/>
        </p:blipFill>
        <p:spPr>
          <a:xfrm>
            <a:off x="-1" y="0"/>
            <a:ext cx="4319587" cy="35995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271FB7-8EC0-45B0-BF30-BCB3CBA229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2280"/>
          <a:stretch/>
        </p:blipFill>
        <p:spPr>
          <a:xfrm>
            <a:off x="-3" y="0"/>
            <a:ext cx="4319587" cy="359462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DBD974E-4C54-4C9A-82F1-786901831C7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3ABE1A-B2B7-48C6-8687-F32093E312D5}"/>
              </a:ext>
            </a:extLst>
          </p:cNvPr>
          <p:cNvSpPr txBox="1"/>
          <p:nvPr/>
        </p:nvSpPr>
        <p:spPr>
          <a:xfrm>
            <a:off x="136451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Development of a Series of Algorithms to Perform Transformations on 3D Objects</a:t>
            </a:r>
          </a:p>
        </p:txBody>
      </p:sp>
    </p:spTree>
    <p:extLst>
      <p:ext uri="{BB962C8B-B14F-4D97-AF65-F5344CB8AC3E}">
        <p14:creationId xmlns:p14="http://schemas.microsoft.com/office/powerpoint/2010/main" val="4084052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erson, man&#10;&#10;Description automatically generated">
            <a:extLst>
              <a:ext uri="{FF2B5EF4-FFF2-40B4-BE49-F238E27FC236}">
                <a16:creationId xmlns:a16="http://schemas.microsoft.com/office/drawing/2014/main" id="{A94CD663-DBE6-4DE5-85F7-B396B88805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7" t="34475" r="51113" b="9425"/>
          <a:stretch/>
        </p:blipFill>
        <p:spPr>
          <a:xfrm>
            <a:off x="1" y="-1"/>
            <a:ext cx="4319588" cy="36000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F99F973-DF24-4101-AC98-69809C62415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289C3-F4D4-432E-BB10-473C9040FA71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Assessing Human Joints Mobility Using Static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710629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AEF6D97-6504-46CE-912B-7C968FED4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002"/>
            <a:ext cx="4319588" cy="298136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B5EF4DB-FB5D-4A58-A6EA-7161956F4B95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1FB85C-49D0-4734-BFE1-20F0F339AB27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Accuracy of Dynamic Medical Imaging to Assess Thumb Motion</a:t>
            </a:r>
          </a:p>
        </p:txBody>
      </p:sp>
    </p:spTree>
    <p:extLst>
      <p:ext uri="{BB962C8B-B14F-4D97-AF65-F5344CB8AC3E}">
        <p14:creationId xmlns:p14="http://schemas.microsoft.com/office/powerpoint/2010/main" val="2303190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4B768AE-2CB0-4AB4-95CF-EDB0E357B94C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" name="Picture 19" descr="A picture containing indoor, bed&#10;&#10;Description automatically generated">
            <a:extLst>
              <a:ext uri="{FF2B5EF4-FFF2-40B4-BE49-F238E27FC236}">
                <a16:creationId xmlns:a16="http://schemas.microsoft.com/office/drawing/2014/main" id="{133512C9-3F05-4C71-AAC9-9F1F0A259F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" t="16366" r="31785" b="3634"/>
          <a:stretch/>
        </p:blipFill>
        <p:spPr>
          <a:xfrm>
            <a:off x="-1" y="0"/>
            <a:ext cx="4319589" cy="35995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925CC4-8AEF-45E1-8A31-1E9539041DE8}"/>
              </a:ext>
            </a:extLst>
          </p:cNvPr>
          <p:cNvSpPr txBox="1"/>
          <p:nvPr/>
        </p:nvSpPr>
        <p:spPr>
          <a:xfrm>
            <a:off x="136454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Assessing the Morphological Impact of Thumb Osteoarthritis</a:t>
            </a:r>
          </a:p>
        </p:txBody>
      </p:sp>
    </p:spTree>
    <p:extLst>
      <p:ext uri="{BB962C8B-B14F-4D97-AF65-F5344CB8AC3E}">
        <p14:creationId xmlns:p14="http://schemas.microsoft.com/office/powerpoint/2010/main" val="1404973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5AFB5A0C-5981-43A7-A0E5-D1EF81DE1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34" t="1796" r="7774" b="14590"/>
          <a:stretch/>
        </p:blipFill>
        <p:spPr bwMode="auto">
          <a:xfrm>
            <a:off x="1945465" y="8977"/>
            <a:ext cx="2374122" cy="359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close up of a persons hand&#10;&#10;Description automatically generated">
            <a:extLst>
              <a:ext uri="{FF2B5EF4-FFF2-40B4-BE49-F238E27FC236}">
                <a16:creationId xmlns:a16="http://schemas.microsoft.com/office/drawing/2014/main" id="{D562D64E-C763-4A71-8067-C1E9D6D577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625" b="72552" l="10139" r="51667">
                        <a14:foregroundMark x1="10347" y1="45208" x2="10139" y2="48333"/>
                        <a14:foregroundMark x1="25208" y1="68438" x2="30833" y2="72604"/>
                        <a14:foregroundMark x1="30833" y1="72604" x2="38403" y2="71563"/>
                        <a14:foregroundMark x1="38403" y1="71563" x2="43056" y2="66667"/>
                        <a14:foregroundMark x1="43056" y1="66667" x2="39167" y2="37656"/>
                        <a14:foregroundMark x1="27083" y1="69323" x2="34931" y2="72188"/>
                        <a14:foregroundMark x1="34931" y1="72188" x2="42431" y2="71510"/>
                        <a14:foregroundMark x1="42431" y1="71510" x2="45139" y2="67031"/>
                        <a14:foregroundMark x1="34931" y1="71927" x2="42222" y2="73750"/>
                        <a14:foregroundMark x1="42222" y1="73750" x2="47222" y2="68854"/>
                        <a14:foregroundMark x1="47222" y1="68854" x2="47014" y2="66823"/>
                        <a14:foregroundMark x1="31667" y1="35938" x2="29167" y2="30312"/>
                        <a14:foregroundMark x1="29167" y1="30312" x2="37569" y2="30625"/>
                        <a14:foregroundMark x1="37569" y1="30625" x2="39028" y2="34167"/>
                        <a14:foregroundMark x1="46806" y1="43073" x2="47500" y2="36875"/>
                        <a14:foregroundMark x1="47500" y1="36875" x2="46042" y2="31198"/>
                        <a14:foregroundMark x1="46042" y1="31198" x2="53958" y2="32292"/>
                        <a14:foregroundMark x1="53958" y1="32292" x2="56111" y2="63229"/>
                        <a14:foregroundMark x1="56111" y1="63229" x2="55208" y2="69167"/>
                        <a14:foregroundMark x1="55208" y1="69167" x2="51250" y2="74167"/>
                        <a14:foregroundMark x1="51250" y1="74167" x2="43958" y2="72656"/>
                        <a14:foregroundMark x1="43958" y1="72656" x2="44028" y2="72188"/>
                        <a14:foregroundMark x1="49583" y1="41979" x2="53125" y2="54740"/>
                        <a14:foregroundMark x1="53125" y1="54740" x2="48264" y2="66406"/>
                        <a14:foregroundMark x1="48264" y1="66406" x2="52847" y2="61823"/>
                        <a14:foregroundMark x1="52847" y1="61823" x2="49861" y2="56563"/>
                        <a14:foregroundMark x1="49861" y1="56563" x2="51111" y2="45104"/>
                        <a14:foregroundMark x1="51111" y1="45104" x2="51250" y2="44948"/>
                        <a14:foregroundMark x1="52361" y1="63958" x2="51667" y2="69948"/>
                        <a14:foregroundMark x1="51667" y1="69948" x2="49583" y2="67083"/>
                      </a14:backgroundRemoval>
                    </a14:imgEffect>
                    <a14:imgEffect>
                      <a14:sharpenSoften amount="2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00" t="32294" r="54911" b="31648"/>
          <a:stretch/>
        </p:blipFill>
        <p:spPr>
          <a:xfrm flipH="1">
            <a:off x="-1" y="-1"/>
            <a:ext cx="2531901" cy="3609391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9B563E6-49D9-48FD-853F-E94DAE5223F3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ABE41D-EB2F-4344-B817-586110A94B23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Total Thumb Replacement on Hand Mobility</a:t>
            </a:r>
          </a:p>
        </p:txBody>
      </p:sp>
    </p:spTree>
    <p:extLst>
      <p:ext uri="{BB962C8B-B14F-4D97-AF65-F5344CB8AC3E}">
        <p14:creationId xmlns:p14="http://schemas.microsoft.com/office/powerpoint/2010/main" val="26132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ircuit board&#10;&#10;Description automatically generated">
            <a:extLst>
              <a:ext uri="{FF2B5EF4-FFF2-40B4-BE49-F238E27FC236}">
                <a16:creationId xmlns:a16="http://schemas.microsoft.com/office/drawing/2014/main" id="{D88ACDFE-7105-4360-88E9-EA0C5B1E85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2" r="31587" b="9213"/>
          <a:stretch/>
        </p:blipFill>
        <p:spPr>
          <a:xfrm>
            <a:off x="0" y="-1"/>
            <a:ext cx="4319586" cy="359871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1FFBC1-53CF-44D0-B5EC-7BAD3F9D5982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C820D3-9902-4482-8AD4-EA30C0CCF542}"/>
              </a:ext>
            </a:extLst>
          </p:cNvPr>
          <p:cNvSpPr txBox="1"/>
          <p:nvPr/>
        </p:nvSpPr>
        <p:spPr>
          <a:xfrm>
            <a:off x="136454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Development of a Series of Algorithms to Perform Signal Processing Operations</a:t>
            </a:r>
          </a:p>
        </p:txBody>
      </p:sp>
    </p:spTree>
    <p:extLst>
      <p:ext uri="{BB962C8B-B14F-4D97-AF65-F5344CB8AC3E}">
        <p14:creationId xmlns:p14="http://schemas.microsoft.com/office/powerpoint/2010/main" val="2400012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5CBED0-DFC7-41BF-9901-57A0109B93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  <a14:imgEffect>
                      <a14:brightnessContrast bright="10000" contrast="10000"/>
                    </a14:imgEffect>
                  </a14:imgLayer>
                </a14:imgProps>
              </a:ext>
            </a:extLst>
          </a:blip>
          <a:srcRect l="2807" r="2807"/>
          <a:stretch/>
        </p:blipFill>
        <p:spPr>
          <a:xfrm>
            <a:off x="0" y="0"/>
            <a:ext cx="4319588" cy="431958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93C8EC1-6074-41BC-B45B-6209AEF3A23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0E3A5-84DD-4D98-B0FC-833713115B33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Compression Garments on Shoulder Mobility and Stability</a:t>
            </a:r>
          </a:p>
        </p:txBody>
      </p:sp>
    </p:spTree>
    <p:extLst>
      <p:ext uri="{BB962C8B-B14F-4D97-AF65-F5344CB8AC3E}">
        <p14:creationId xmlns:p14="http://schemas.microsoft.com/office/powerpoint/2010/main" val="3811712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echnology, Internet, Network, Data, Digital, Web">
            <a:extLst>
              <a:ext uri="{FF2B5EF4-FFF2-40B4-BE49-F238E27FC236}">
                <a16:creationId xmlns:a16="http://schemas.microsoft.com/office/drawing/2014/main" id="{38F9BB42-2221-435F-86CB-7CAA62B125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74" t="927" r="30466" b="10507"/>
          <a:stretch/>
        </p:blipFill>
        <p:spPr bwMode="auto">
          <a:xfrm>
            <a:off x="0" y="-1"/>
            <a:ext cx="4319588" cy="359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A27BFDC-EE9A-4A31-8D0A-870EC8551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31" y="108494"/>
            <a:ext cx="3229326" cy="3382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6BD2A0-ACFE-4409-8749-84B3B91E590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BB08EB-7018-498A-BB51-9A060B6FD874}"/>
              </a:ext>
            </a:extLst>
          </p:cNvPr>
          <p:cNvSpPr txBox="1"/>
          <p:nvPr/>
        </p:nvSpPr>
        <p:spPr>
          <a:xfrm>
            <a:off x="136455" y="3703263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Comparison Between Foot Pressure Mapping Technologies</a:t>
            </a:r>
          </a:p>
        </p:txBody>
      </p:sp>
    </p:spTree>
    <p:extLst>
      <p:ext uri="{BB962C8B-B14F-4D97-AF65-F5344CB8AC3E}">
        <p14:creationId xmlns:p14="http://schemas.microsoft.com/office/powerpoint/2010/main" val="3205781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2163</TotalTime>
  <Words>188</Words>
  <Application>Microsoft Office PowerPoint</Application>
  <PresentationFormat>Custom</PresentationFormat>
  <Paragraphs>29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DOURTHE</dc:creator>
  <cp:lastModifiedBy>Benjamin DOURTHE</cp:lastModifiedBy>
  <cp:revision>95</cp:revision>
  <dcterms:created xsi:type="dcterms:W3CDTF">2019-04-02T00:55:04Z</dcterms:created>
  <dcterms:modified xsi:type="dcterms:W3CDTF">2020-05-11T03:46:56Z</dcterms:modified>
</cp:coreProperties>
</file>